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6" r:id="rId2"/>
  </p:sldMasterIdLst>
  <p:notesMasterIdLst>
    <p:notesMasterId r:id="rId29"/>
  </p:notesMasterIdLst>
  <p:handoutMasterIdLst>
    <p:handoutMasterId r:id="rId30"/>
  </p:handoutMasterIdLst>
  <p:sldIdLst>
    <p:sldId id="277" r:id="rId3"/>
    <p:sldId id="278" r:id="rId4"/>
    <p:sldId id="279" r:id="rId5"/>
    <p:sldId id="284" r:id="rId6"/>
    <p:sldId id="280" r:id="rId7"/>
    <p:sldId id="283" r:id="rId8"/>
    <p:sldId id="268" r:id="rId9"/>
    <p:sldId id="274" r:id="rId10"/>
    <p:sldId id="269" r:id="rId11"/>
    <p:sldId id="273" r:id="rId12"/>
    <p:sldId id="275" r:id="rId13"/>
    <p:sldId id="271" r:id="rId14"/>
    <p:sldId id="276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85" r:id="rId25"/>
    <p:sldId id="281" r:id="rId26"/>
    <p:sldId id="282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>
        <p:scale>
          <a:sx n="79" d="100"/>
          <a:sy n="79" d="100"/>
        </p:scale>
        <p:origin x="-84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Tigris and Euphrates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20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Earthen</a:t>
            </a:r>
            <a:r>
              <a:rPr lang="en-US" baseline="0" dirty="0" smtClean="0"/>
              <a:t> dams are made up of compacted earth. With an impermeable center such as concrete or clay.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3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D87A-18E6-48AA-9D92-80943963D244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3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3A29-9700-485D-8CFB-D5ABAF026ECB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4266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3A29-9700-485D-8CFB-D5ABAF026ECB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069733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3A29-9700-485D-8CFB-D5ABAF026ECB}" type="datetime1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6329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3A29-9700-485D-8CFB-D5ABAF026ECB}" type="datetime1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363135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3A29-9700-485D-8CFB-D5ABAF026ECB}" type="datetime1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6608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6081-38D3-44C7-9606-9636204DDB22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5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57C9-4D32-4A12-87A5-B6A3F54886E8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5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19A-8B9D-4BAF-B3CF-581ABC5A76B0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4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CE62-A67C-45C0-9A46-677D00669FB0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8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95DB-4000-4703-B016-8AAC7B01BD58}" type="datetime1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3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1694-1DBA-4F6B-894E-09E8A1C80EAE}" type="datetime1">
              <a:rPr lang="en-US" smtClean="0"/>
              <a:t>5/18/2015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05AF-90CA-4509-A852-0BAE918A28C0}" type="datetime1">
              <a:rPr lang="en-US" smtClean="0"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8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3FCD-E86B-47AE-817A-4894806549CD}" type="datetime1">
              <a:rPr lang="en-US" smtClean="0"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5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7D0C-1E6A-45B9-BF68-5FFFA446EB57}" type="datetime1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5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297-6837-4539-BE78-C255461E3518}" type="datetime1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6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93A29-9700-485D-8CFB-D5ABAF026ECB}" type="datetime1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3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wmays.wordpress.com/2012/12/07/roman-aqueducts-in-spain/merida_1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5419" y="1274619"/>
            <a:ext cx="4779818" cy="420379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Lost Gems of Indiana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The State of Hoosier</a:t>
            </a:r>
            <a:br>
              <a:rPr lang="en-US" sz="2400" dirty="0" smtClean="0"/>
            </a:br>
            <a:r>
              <a:rPr lang="en-US" sz="2400" dirty="0" smtClean="0"/>
              <a:t> Rivers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9" y="462905"/>
            <a:ext cx="7984210" cy="6007168"/>
          </a:xfrm>
        </p:spPr>
      </p:pic>
    </p:spTree>
    <p:extLst>
      <p:ext uri="{BB962C8B-B14F-4D97-AF65-F5344CB8AC3E}">
        <p14:creationId xmlns:p14="http://schemas.microsoft.com/office/powerpoint/2010/main" val="158782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Competing for Resources (Good luck!)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17126" y="4421301"/>
            <a:ext cx="377793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cbf.typepad.com</a:t>
            </a:r>
            <a:r>
              <a:rPr lang="en-US" sz="800" dirty="0"/>
              <a:t>/</a:t>
            </a:r>
            <a:r>
              <a:rPr lang="en-US" sz="800" dirty="0" err="1"/>
              <a:t>bay_daily</a:t>
            </a:r>
            <a:r>
              <a:rPr lang="en-US" sz="800" dirty="0"/>
              <a:t>/2009/03/my-</a:t>
            </a:r>
            <a:r>
              <a:rPr lang="en-US" sz="800" dirty="0" err="1"/>
              <a:t>entry.html</a:t>
            </a:r>
            <a:endParaRPr lang="en-US" sz="800" dirty="0"/>
          </a:p>
        </p:txBody>
      </p:sp>
      <p:sp>
        <p:nvSpPr>
          <p:cNvPr id="9" name="Rectangle 8"/>
          <p:cNvSpPr/>
          <p:nvPr/>
        </p:nvSpPr>
        <p:spPr>
          <a:xfrm>
            <a:off x="8270948" y="4106189"/>
            <a:ext cx="24830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http://animal-</a:t>
            </a:r>
            <a:r>
              <a:rPr lang="en-US" sz="800" dirty="0" err="1"/>
              <a:t>kid.com</a:t>
            </a:r>
            <a:r>
              <a:rPr lang="en-US" sz="800" dirty="0"/>
              <a:t>/common-carp-</a:t>
            </a:r>
            <a:r>
              <a:rPr lang="en-US" sz="800" dirty="0" err="1"/>
              <a:t>fish.html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8594778" y="4717533"/>
            <a:ext cx="1884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 Carp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30515" y="464810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cbf.typepad.com</a:t>
            </a:r>
            <a:r>
              <a:rPr lang="en-US" sz="800" dirty="0"/>
              <a:t>/</a:t>
            </a:r>
            <a:r>
              <a:rPr lang="en-US" sz="800" dirty="0" err="1"/>
              <a:t>bay_daily</a:t>
            </a:r>
            <a:r>
              <a:rPr lang="en-US" sz="800" dirty="0"/>
              <a:t>/2009/03/my-</a:t>
            </a:r>
            <a:r>
              <a:rPr lang="en-US" sz="800" dirty="0" err="1"/>
              <a:t>entry.html</a:t>
            </a: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218" y="1905000"/>
            <a:ext cx="4064000" cy="304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976141" y="3380416"/>
            <a:ext cx="24830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http://animal-</a:t>
            </a:r>
            <a:r>
              <a:rPr lang="en-US" sz="800" dirty="0" err="1"/>
              <a:t>kid.com</a:t>
            </a:r>
            <a:r>
              <a:rPr lang="en-US" sz="800" dirty="0"/>
              <a:t>/common-carp-</a:t>
            </a:r>
            <a:r>
              <a:rPr lang="en-US" sz="800" dirty="0" err="1"/>
              <a:t>fish.html</a:t>
            </a:r>
            <a:endParaRPr lang="en-US" sz="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706" y="2260600"/>
            <a:ext cx="3492500" cy="2324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00533" y="5080420"/>
            <a:ext cx="109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Goldfish</a:t>
            </a:r>
          </a:p>
        </p:txBody>
      </p:sp>
    </p:spTree>
    <p:extLst>
      <p:ext uri="{BB962C8B-B14F-4D97-AF65-F5344CB8AC3E}">
        <p14:creationId xmlns:p14="http://schemas.microsoft.com/office/powerpoint/2010/main" val="323934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Lost Gems of the Wabash River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48328" y="419588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Crystal Darter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02974" y="5942277"/>
            <a:ext cx="177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Popeye Shiner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6598" y="6259803"/>
            <a:ext cx="231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Saddleback Darter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40695" y="4014439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Banded Pygmy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365485" y="3060474"/>
            <a:ext cx="3596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http://</a:t>
            </a:r>
            <a:r>
              <a:rPr lang="en-US" sz="700" dirty="0" err="1"/>
              <a:t>www.fishchannel.com</a:t>
            </a:r>
            <a:r>
              <a:rPr lang="en-US" sz="700" dirty="0"/>
              <a:t>/fish-exclusives/</a:t>
            </a:r>
            <a:r>
              <a:rPr lang="en-US" sz="700" dirty="0" err="1"/>
              <a:t>fama</a:t>
            </a:r>
            <a:r>
              <a:rPr lang="en-US" sz="700" dirty="0"/>
              <a:t>/conservation-corner/pygmy-sunfish-</a:t>
            </a:r>
            <a:r>
              <a:rPr lang="en-US" sz="700" dirty="0" err="1"/>
              <a:t>elassoma.aspx</a:t>
            </a:r>
            <a:endParaRPr lang="en-US" sz="7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261" y="1511816"/>
            <a:ext cx="3451381" cy="241596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900989" y="2853932"/>
            <a:ext cx="3823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www.dnr.state.mn.us</a:t>
            </a:r>
            <a:r>
              <a:rPr lang="en-US" sz="800" dirty="0"/>
              <a:t>/</a:t>
            </a:r>
            <a:r>
              <a:rPr lang="en-US" sz="800" dirty="0" err="1"/>
              <a:t>rsg</a:t>
            </a:r>
            <a:r>
              <a:rPr lang="en-US" sz="800" dirty="0"/>
              <a:t>/</a:t>
            </a:r>
            <a:r>
              <a:rPr lang="en-US" sz="800" dirty="0" err="1"/>
              <a:t>profile.html?action</a:t>
            </a:r>
            <a:r>
              <a:rPr lang="en-US" sz="800" dirty="0"/>
              <a:t>=</a:t>
            </a:r>
            <a:r>
              <a:rPr lang="en-US" sz="800" dirty="0" err="1"/>
              <a:t>elementDetail&amp;selectedElement</a:t>
            </a:r>
            <a:r>
              <a:rPr lang="en-US" sz="800" dirty="0"/>
              <a:t>=AFCQC01010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145" y="1455906"/>
            <a:ext cx="3810000" cy="2540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80531" y="5421657"/>
            <a:ext cx="25571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www.outdooralabama.com</a:t>
            </a:r>
            <a:r>
              <a:rPr lang="en-US" sz="800" dirty="0"/>
              <a:t>/saddleback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867" y="4524077"/>
            <a:ext cx="5080000" cy="1574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67926" y="4920269"/>
            <a:ext cx="28708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wildlife.ohiodnr.gov</a:t>
            </a:r>
            <a:r>
              <a:rPr lang="en-US" sz="800" dirty="0"/>
              <a:t>/species-and-habitats/species-guide-index/fish/</a:t>
            </a:r>
            <a:r>
              <a:rPr lang="en-US" sz="800" dirty="0" err="1"/>
              <a:t>popeye</a:t>
            </a:r>
            <a:r>
              <a:rPr lang="en-US" sz="800" dirty="0"/>
              <a:t>-shiner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501" y="4838857"/>
            <a:ext cx="27940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9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95879"/>
            <a:ext cx="8915400" cy="391534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Educate yourself and others</a:t>
            </a:r>
          </a:p>
          <a:p>
            <a:endParaRPr lang="en-US" sz="2400" dirty="0"/>
          </a:p>
          <a:p>
            <a:r>
              <a:rPr lang="en-US" sz="2400" dirty="0" smtClean="0"/>
              <a:t>Get (or Stay) involved</a:t>
            </a:r>
          </a:p>
          <a:p>
            <a:pPr lvl="1"/>
            <a:r>
              <a:rPr lang="en-US" sz="2200" dirty="0" smtClean="0"/>
              <a:t>Nature Conservancy’s Wabash River Initiative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Enjoy the river in a way that does not place unnecessary pressure on the ecosystem</a:t>
            </a:r>
          </a:p>
          <a:p>
            <a:endParaRPr lang="en-US" sz="2400" dirty="0" smtClean="0"/>
          </a:p>
          <a:p>
            <a:r>
              <a:rPr lang="en-US" sz="2400" dirty="0" smtClean="0"/>
              <a:t>And Finally…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4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Dump your fish tank in the River!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32019" y="4377326"/>
            <a:ext cx="29253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pixshark.com</a:t>
            </a:r>
            <a:r>
              <a:rPr lang="en-US" sz="800" dirty="0"/>
              <a:t>/amazon-river-aquarium-</a:t>
            </a:r>
            <a:r>
              <a:rPr lang="en-US" sz="800" dirty="0" err="1"/>
              <a:t>fish.htm</a:t>
            </a: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938" y="1711185"/>
            <a:ext cx="4766693" cy="37960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9095" y="3105834"/>
            <a:ext cx="3210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www.mirror.co.uk</a:t>
            </a:r>
            <a:r>
              <a:rPr lang="en-US" sz="800" dirty="0"/>
              <a:t>/news/weird-news/mutant-goldfish-dumped-rivers-growing-5442241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235" y="2358766"/>
            <a:ext cx="5334457" cy="354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3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5213" y="4191001"/>
            <a:ext cx="8915399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Indiana Dams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59869" y="636402"/>
            <a:ext cx="8534400" cy="1507067"/>
          </a:xfrm>
        </p:spPr>
        <p:txBody>
          <a:bodyPr/>
          <a:lstStyle/>
          <a:p>
            <a:r>
              <a:rPr lang="en-US" dirty="0" smtClean="0"/>
              <a:t>Basic Information </a:t>
            </a:r>
            <a:r>
              <a:rPr lang="en-US" dirty="0"/>
              <a:t>A</a:t>
            </a:r>
            <a:r>
              <a:rPr lang="en-US" dirty="0" smtClean="0"/>
              <a:t>bout Dams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57363" y="1581912"/>
            <a:ext cx="10818752" cy="3093783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The Egyptians built the first dams in the Nile River 4000 years ago.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/>
              <a:t>The Romans were able to build bigger and better dams with their invention of concrete and their water proof hydraulic mortar. </a:t>
            </a:r>
          </a:p>
          <a:p>
            <a:pPr lvl="0"/>
            <a:r>
              <a:rPr lang="en-US" sz="2200" dirty="0" smtClean="0"/>
              <a:t>The Romans are the father of the modern dams. </a:t>
            </a:r>
          </a:p>
          <a:p>
            <a:pPr lvl="0"/>
            <a:r>
              <a:rPr lang="en-US" sz="2200" dirty="0" smtClean="0"/>
              <a:t>There are about 75,000 dams in the United States. </a:t>
            </a:r>
          </a:p>
          <a:p>
            <a:pPr lvl="0"/>
            <a:r>
              <a:rPr lang="en-US" sz="2200" dirty="0" smtClean="0"/>
              <a:t>The biggest dam in the world is the Three Gorges  dam in China. </a:t>
            </a:r>
            <a:r>
              <a:rPr lang="en-US" sz="2200" dirty="0"/>
              <a:t>I</a:t>
            </a:r>
            <a:r>
              <a:rPr lang="en-US" sz="2200" dirty="0" smtClean="0"/>
              <a:t>t is 574 feet tall.</a:t>
            </a:r>
          </a:p>
        </p:txBody>
      </p:sp>
      <p:pic>
        <p:nvPicPr>
          <p:cNvPr id="2050" name="Picture 2" descr="merida_1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69" y="4486142"/>
            <a:ext cx="3340100" cy="222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01.nyt.com/images/2011/05/20/world/20gorges_337_span/20gorges-article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615" y="4486142"/>
            <a:ext cx="4127500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0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Indiana Dams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150" y="1530668"/>
            <a:ext cx="5891201" cy="5039814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Indiana dams are mostly used for recreational, flood control, and hydroelectric purposes. </a:t>
            </a:r>
          </a:p>
          <a:p>
            <a:r>
              <a:rPr lang="en-US" sz="2200" dirty="0" smtClean="0"/>
              <a:t>There are 23 major dams or dams that are 50 feet or higher.</a:t>
            </a:r>
          </a:p>
          <a:p>
            <a:r>
              <a:rPr lang="en-US" sz="2200" dirty="0" smtClean="0"/>
              <a:t>The majority of Indiana dams are less than 50 feet. </a:t>
            </a:r>
          </a:p>
          <a:p>
            <a:r>
              <a:rPr lang="en-US" sz="2200" dirty="0" smtClean="0"/>
              <a:t>Most of the dams in Indiana were built in the 1940s, 50s, 60s, and 70s. </a:t>
            </a:r>
            <a:endParaRPr lang="en-US" sz="2200" dirty="0"/>
          </a:p>
        </p:txBody>
      </p:sp>
      <p:pic>
        <p:nvPicPr>
          <p:cNvPr id="1026" name="Picture 2" descr="http://www.damsafety.org/media/Documents/Maps/Indian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994" y="785949"/>
            <a:ext cx="3564299" cy="489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25905" y="5806911"/>
            <a:ext cx="3563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map of all the dams in Indiana.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6691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8788"/>
          </a:xfrm>
        </p:spPr>
        <p:txBody>
          <a:bodyPr/>
          <a:lstStyle/>
          <a:p>
            <a:r>
              <a:rPr lang="en-US" dirty="0" smtClean="0"/>
              <a:t>The Benefits of a Dam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030" y="1492898"/>
            <a:ext cx="8915400" cy="3777622"/>
          </a:xfrm>
        </p:spPr>
        <p:txBody>
          <a:bodyPr/>
          <a:lstStyle/>
          <a:p>
            <a:r>
              <a:rPr lang="en-US" sz="2200" dirty="0" smtClean="0"/>
              <a:t> Provide hydroelectric power to the area that surrounds the dam. </a:t>
            </a:r>
          </a:p>
          <a:p>
            <a:r>
              <a:rPr lang="en-US" sz="2200" dirty="0" smtClean="0"/>
              <a:t>Provides drinking water and recreation for a community. </a:t>
            </a:r>
          </a:p>
          <a:p>
            <a:r>
              <a:rPr lang="en-US" sz="2200" dirty="0" smtClean="0"/>
              <a:t>Helps prevent flooding downstream, which reduces the cost of flood damage. </a:t>
            </a:r>
          </a:p>
          <a:p>
            <a:r>
              <a:rPr lang="en-US" sz="2200" dirty="0" smtClean="0"/>
              <a:t>Can help unnavigable rivers become navigable.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5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 Jewel Dams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3709988" cy="241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Brookville Dam</a:t>
            </a:r>
          </a:p>
          <a:p>
            <a:r>
              <a:rPr lang="en-US" sz="2000" dirty="0" smtClean="0"/>
              <a:t>Geist Reservoir</a:t>
            </a:r>
            <a:endParaRPr lang="en-US" sz="2000" dirty="0"/>
          </a:p>
          <a:p>
            <a:r>
              <a:rPr lang="en-US" sz="2000" dirty="0" smtClean="0"/>
              <a:t>Grand Rapids Dam</a:t>
            </a:r>
          </a:p>
          <a:p>
            <a:r>
              <a:rPr lang="en-US" sz="2000" dirty="0" smtClean="0"/>
              <a:t>Lake Monroe Dam</a:t>
            </a:r>
          </a:p>
        </p:txBody>
      </p:sp>
    </p:spTree>
    <p:extLst>
      <p:ext uri="{BB962C8B-B14F-4D97-AF65-F5344CB8AC3E}">
        <p14:creationId xmlns:p14="http://schemas.microsoft.com/office/powerpoint/2010/main" val="117311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Brookville Dam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4912600" cy="4509797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Brookville Dam is an embankment dam.</a:t>
            </a:r>
          </a:p>
          <a:p>
            <a:r>
              <a:rPr lang="en-US" sz="2200" dirty="0" smtClean="0"/>
              <a:t>It was constructed in 1974 with a height of 181 feet and is 2800 feet long.  </a:t>
            </a:r>
          </a:p>
          <a:p>
            <a:r>
              <a:rPr lang="en-US" sz="2200" dirty="0" smtClean="0"/>
              <a:t>It is located in the Whitewater River Watershed near Brookville, IN. </a:t>
            </a:r>
          </a:p>
          <a:p>
            <a:r>
              <a:rPr lang="en-US" sz="2200" dirty="0" smtClean="0"/>
              <a:t>This dam’s primary concerns was flood control, drinking water and recreation.</a:t>
            </a:r>
          </a:p>
          <a:p>
            <a:r>
              <a:rPr lang="en-US" sz="2200" dirty="0" smtClean="0"/>
              <a:t> Its capacity is 359,600 acre feet and at normal storage is 184,900 acre feet. It drains an area of 379 square miles and it holds 6,731,700 gallons of water.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986" y="2133599"/>
            <a:ext cx="3779730" cy="247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3" y="141515"/>
            <a:ext cx="6985000" cy="429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3057525"/>
            <a:ext cx="5448300" cy="3800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2087" y="5189990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Bonkers for Buttons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411" y="573310"/>
            <a:ext cx="8911687" cy="1080282"/>
          </a:xfrm>
        </p:spPr>
        <p:txBody>
          <a:bodyPr/>
          <a:lstStyle/>
          <a:p>
            <a:r>
              <a:rPr lang="en-US" dirty="0" smtClean="0"/>
              <a:t>Geist Reservoir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0411" y="1306286"/>
            <a:ext cx="5621727" cy="555171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Geist Reservoir is an embankment dam.</a:t>
            </a:r>
          </a:p>
          <a:p>
            <a:r>
              <a:rPr lang="en-US" sz="2000" dirty="0" smtClean="0"/>
              <a:t>It was constructed in 1943 with a height of 44 feet and a length of 1,400 feet.</a:t>
            </a:r>
          </a:p>
          <a:p>
            <a:r>
              <a:rPr lang="en-US" sz="2000" dirty="0" smtClean="0"/>
              <a:t>It is the second largest man made lake in Indiana. </a:t>
            </a:r>
          </a:p>
          <a:p>
            <a:r>
              <a:rPr lang="en-US" sz="2000" dirty="0" smtClean="0"/>
              <a:t>They built this reservoir due to the population increase in Indianapolis. </a:t>
            </a:r>
          </a:p>
          <a:p>
            <a:r>
              <a:rPr lang="en-US" sz="2000" dirty="0" smtClean="0"/>
              <a:t>It is located on Fall Creek in Marion, Hamilton, and Hancock counties. </a:t>
            </a:r>
          </a:p>
          <a:p>
            <a:r>
              <a:rPr lang="en-US" sz="2000" dirty="0" smtClean="0"/>
              <a:t> Their primary concern for this dam is drinking water. </a:t>
            </a:r>
          </a:p>
          <a:p>
            <a:r>
              <a:rPr lang="en-US" sz="2000" dirty="0" smtClean="0"/>
              <a:t>The reservoir capacity is 60,000 acre feet  and at normal storage it is 21,180 acre feet.  It holds 6,100,000,000 gallons of water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i.ytimg.com/vi/LPyjh_661pg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138" y="2579067"/>
            <a:ext cx="4336662" cy="301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56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 Rapids Dam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69881"/>
            <a:ext cx="4748848" cy="533187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Grand Rapids Dam was a concrete-and –stone lock and dam. </a:t>
            </a:r>
          </a:p>
          <a:p>
            <a:r>
              <a:rPr lang="en-US" sz="2000" dirty="0" smtClean="0"/>
              <a:t>Construction started in 1849 but was not finished until 1897. </a:t>
            </a:r>
            <a:endParaRPr lang="en-US" sz="2000" dirty="0"/>
          </a:p>
          <a:p>
            <a:r>
              <a:rPr lang="en-US" sz="2000" dirty="0" smtClean="0"/>
              <a:t>They built this dam to help improve navigation on the Wabash River. </a:t>
            </a:r>
            <a:endParaRPr lang="en-US" sz="2000" dirty="0"/>
          </a:p>
          <a:p>
            <a:r>
              <a:rPr lang="en-US" sz="2000" dirty="0" smtClean="0"/>
              <a:t>It is located near Vincennes, IN and Mount Carmel, IL.  </a:t>
            </a:r>
            <a:endParaRPr lang="en-US" sz="2000" dirty="0"/>
          </a:p>
          <a:p>
            <a:r>
              <a:rPr lang="en-US" sz="2000" dirty="0" smtClean="0"/>
              <a:t>It cost a total of $260,000. </a:t>
            </a:r>
            <a:endParaRPr lang="en-US" sz="2000" dirty="0"/>
          </a:p>
          <a:p>
            <a:r>
              <a:rPr lang="en-US" sz="2000" dirty="0" smtClean="0"/>
              <a:t>This dam was a popular tourist attraction especially for fishermen. </a:t>
            </a:r>
          </a:p>
          <a:p>
            <a:endParaRPr lang="en-US" sz="2000" dirty="0" smtClean="0"/>
          </a:p>
        </p:txBody>
      </p:sp>
      <p:pic>
        <p:nvPicPr>
          <p:cNvPr id="1026" name="Picture 2" descr="http://upload.wikimedia.org/wikipedia/commons/c/ce/Grand_Rapids_Dam_19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95" y="2439538"/>
            <a:ext cx="4164453" cy="302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33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283020"/>
            <a:ext cx="8911687" cy="1280890"/>
          </a:xfrm>
        </p:spPr>
        <p:txBody>
          <a:bodyPr/>
          <a:lstStyle/>
          <a:p>
            <a:r>
              <a:rPr lang="en-US" dirty="0" smtClean="0"/>
              <a:t>Lake Monroe Dam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091144"/>
            <a:ext cx="5128675" cy="5593445"/>
          </a:xfrm>
        </p:spPr>
        <p:txBody>
          <a:bodyPr>
            <a:noAutofit/>
          </a:bodyPr>
          <a:lstStyle/>
          <a:p>
            <a:r>
              <a:rPr lang="en-US" sz="2000" dirty="0" smtClean="0"/>
              <a:t>Lake Monroe is an embankment dam</a:t>
            </a:r>
          </a:p>
          <a:p>
            <a:r>
              <a:rPr lang="en-US" sz="2000" dirty="0" smtClean="0"/>
              <a:t>They started construction in 1960 and ended construction in 1965. </a:t>
            </a:r>
          </a:p>
          <a:p>
            <a:r>
              <a:rPr lang="en-US" sz="2000" dirty="0" smtClean="0"/>
              <a:t>This lake is found in Monroe, Brown, and Jackson Counties near Bloomington, IN.</a:t>
            </a:r>
          </a:p>
          <a:p>
            <a:r>
              <a:rPr lang="en-US" sz="2000" dirty="0" smtClean="0"/>
              <a:t>This dam was constructed for flood control. It was actually authorized by the Flood Control Act of 1938.</a:t>
            </a:r>
          </a:p>
          <a:p>
            <a:r>
              <a:rPr lang="en-US" sz="2000" dirty="0" smtClean="0"/>
              <a:t>This dam cost $16.5 million, but it potential saved $38 million in flood damage. </a:t>
            </a:r>
          </a:p>
          <a:p>
            <a:r>
              <a:rPr lang="en-US" sz="2000" dirty="0" smtClean="0"/>
              <a:t>  Its maximum capacity is 347,000 acre-feet and its normal capacity is 237,000 acre-feet.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042" y="1563910"/>
            <a:ext cx="2241758" cy="464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0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6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0572" y="1333734"/>
            <a:ext cx="2307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Continual Evolution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2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58" y="391885"/>
            <a:ext cx="10300927" cy="63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continued……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7" y="3082144"/>
            <a:ext cx="4603727" cy="3601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15" y="280647"/>
            <a:ext cx="6679987" cy="408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7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ankakeeRiver-Scen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2" y="119530"/>
            <a:ext cx="6654800" cy="5548440"/>
          </a:xfrm>
          <a:prstGeom prst="rect">
            <a:avLst/>
          </a:prstGeom>
        </p:spPr>
      </p:pic>
      <p:pic>
        <p:nvPicPr>
          <p:cNvPr id="7" name="Picture 6" descr="marsh picture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0" y="3556000"/>
            <a:ext cx="7278450" cy="30478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950" y="1319620"/>
            <a:ext cx="503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Changes in Hydrologic Function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4658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9" y="2792546"/>
            <a:ext cx="6070718" cy="383322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599" y="130629"/>
            <a:ext cx="6321199" cy="4415109"/>
          </a:xfrm>
        </p:spPr>
      </p:pic>
      <p:sp>
        <p:nvSpPr>
          <p:cNvPr id="6" name="TextBox 5"/>
          <p:cNvSpPr txBox="1"/>
          <p:nvPr/>
        </p:nvSpPr>
        <p:spPr>
          <a:xfrm>
            <a:off x="1715610" y="583886"/>
            <a:ext cx="3449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Canal Mania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715610" y="1335315"/>
            <a:ext cx="357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Between 1805-1837 five major Canals were planned while three were fully constructed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46933" y="4963886"/>
            <a:ext cx="58673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1816 Ohio Falls Canal – Not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1827 Wabash and Erie Canal –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1833 Whitewater Canal –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1836 Central Canal –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1836 Lake Michigan Erie Canal – Not completed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redge-pi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3" b="20103"/>
          <a:stretch>
            <a:fillRect/>
          </a:stretch>
        </p:blipFill>
        <p:spPr>
          <a:xfrm>
            <a:off x="4610667" y="3645647"/>
            <a:ext cx="7581333" cy="3212353"/>
          </a:xfrm>
        </p:spPr>
      </p:pic>
      <p:pic>
        <p:nvPicPr>
          <p:cNvPr id="5" name="Picture 4" descr="KankakeeRiverdreg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60355" cy="44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2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11891" y="3603261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Changes in Species Composition in the Wabash River Watershed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5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Species Composition	 </a:t>
            </a:r>
            <a:br>
              <a:rPr lang="en-US" dirty="0" smtClean="0"/>
            </a:br>
            <a:r>
              <a:rPr lang="en-US" dirty="0" smtClean="0"/>
              <a:t>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661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dirty="0" smtClean="0"/>
              <a:t>151 native fish species</a:t>
            </a:r>
          </a:p>
          <a:p>
            <a:pPr lvl="1"/>
            <a:r>
              <a:rPr lang="en-US" dirty="0" smtClean="0"/>
              <a:t>7 species now extirpated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73 species of freshwater mussels</a:t>
            </a:r>
          </a:p>
          <a:p>
            <a:pPr lvl="1"/>
            <a:r>
              <a:rPr lang="en-US" dirty="0" smtClean="0"/>
              <a:t>18 are currently believed to be extirpated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400" dirty="0" smtClean="0"/>
              <a:t>http://static1.1.sqspcdn.com/static/f/319113/6007643/1267731631393/5-Freshwater+mussel+list+Fisher.pdf?token=SaX%2Bmtb22DbByncCf3%2FsDH8i9wo%3D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24761" y="4489342"/>
            <a:ext cx="4322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ecowatch.com</a:t>
            </a:r>
            <a:r>
              <a:rPr lang="en-US" sz="800" dirty="0"/>
              <a:t>/2012/02/13/two-freshwater-mussels-listed-as-endangered-species/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255" y="2269762"/>
            <a:ext cx="4354271" cy="308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Causes of Extirpation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0307" y="1816078"/>
            <a:ext cx="4313864" cy="3777622"/>
          </a:xfrm>
        </p:spPr>
        <p:txBody>
          <a:bodyPr>
            <a:normAutofit/>
          </a:bodyPr>
          <a:lstStyle/>
          <a:p>
            <a:r>
              <a:rPr lang="en-US" dirty="0" smtClean="0"/>
              <a:t>Hydrological modification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Habitat destruction or change</a:t>
            </a:r>
          </a:p>
          <a:p>
            <a:pPr lvl="1"/>
            <a:r>
              <a:rPr lang="en-US" dirty="0" smtClean="0"/>
              <a:t>Amount of water/seasonal changes</a:t>
            </a:r>
          </a:p>
          <a:p>
            <a:pPr lvl="1"/>
            <a:r>
              <a:rPr lang="en-US" dirty="0" smtClean="0"/>
              <a:t>Temperature changes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Competition with invasive species</a:t>
            </a:r>
          </a:p>
          <a:p>
            <a:pPr lvl="1"/>
            <a:r>
              <a:rPr lang="en-US" dirty="0" smtClean="0"/>
              <a:t>Availability of food</a:t>
            </a:r>
          </a:p>
          <a:p>
            <a:pPr lvl="1"/>
            <a:r>
              <a:rPr lang="en-US" dirty="0" smtClean="0"/>
              <a:t>Competing for space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80172" y="2309614"/>
            <a:ext cx="19672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http://</a:t>
            </a:r>
            <a:r>
              <a:rPr lang="en-US" sz="600" dirty="0" err="1"/>
              <a:t>www.landbigfish.com</a:t>
            </a:r>
            <a:r>
              <a:rPr lang="en-US" sz="600" dirty="0"/>
              <a:t>/fish/</a:t>
            </a:r>
            <a:r>
              <a:rPr lang="en-US" sz="600" dirty="0" err="1"/>
              <a:t>fish.cfm?ID</a:t>
            </a:r>
            <a:r>
              <a:rPr lang="en-US" sz="600" dirty="0"/>
              <a:t>=67</a:t>
            </a:r>
          </a:p>
        </p:txBody>
      </p:sp>
      <p:sp>
        <p:nvSpPr>
          <p:cNvPr id="9" name="Rectangle 8"/>
          <p:cNvSpPr/>
          <p:nvPr/>
        </p:nvSpPr>
        <p:spPr>
          <a:xfrm>
            <a:off x="7654609" y="4366624"/>
            <a:ext cx="3048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/>
              <a:t>http://</a:t>
            </a:r>
            <a:r>
              <a:rPr lang="en-US" sz="600" dirty="0" err="1"/>
              <a:t>dinosaurs.about.com</a:t>
            </a:r>
            <a:r>
              <a:rPr lang="en-US" sz="600" dirty="0"/>
              <a:t>/od/</a:t>
            </a:r>
            <a:r>
              <a:rPr lang="en-US" sz="600" dirty="0" err="1"/>
              <a:t>otherprehistoriclife</a:t>
            </a:r>
            <a:r>
              <a:rPr lang="en-US" sz="600" dirty="0"/>
              <a:t>/</a:t>
            </a:r>
            <a:r>
              <a:rPr lang="en-US" sz="600" dirty="0" err="1"/>
              <a:t>ss</a:t>
            </a:r>
            <a:r>
              <a:rPr lang="en-US" sz="600" dirty="0"/>
              <a:t>/10-Recently-Extinct-Fish_7.htm#step-heading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406" y="3753730"/>
            <a:ext cx="4705074" cy="1987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0" y="1630938"/>
            <a:ext cx="5148580" cy="16101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86583" y="3084540"/>
            <a:ext cx="1598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Alligator Gar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81391" y="5896915"/>
            <a:ext cx="177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Harelip Sucker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6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B20A6C6-FA4B-4FDF-822C-E1ABCC861C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823</Words>
  <Application>Microsoft Office PowerPoint</Application>
  <PresentationFormat>Custom</PresentationFormat>
  <Paragraphs>129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Wisp</vt:lpstr>
      <vt:lpstr>Lost Gems of Indiana   The State of Hoosier  Rivers</vt:lpstr>
      <vt:lpstr>Bonkers for Buttons </vt:lpstr>
      <vt:lpstr>PowerPoint Presentation</vt:lpstr>
      <vt:lpstr>PowerPoint Presentation</vt:lpstr>
      <vt:lpstr>PowerPoint Presentation</vt:lpstr>
      <vt:lpstr>PowerPoint Presentation</vt:lpstr>
      <vt:lpstr>Changes in Species Composition in the Wabash River Watershed</vt:lpstr>
      <vt:lpstr>Changes in Species Composition   Over Time</vt:lpstr>
      <vt:lpstr>Some Causes of Extirpation</vt:lpstr>
      <vt:lpstr>Competing for Resources (Good luck!)</vt:lpstr>
      <vt:lpstr>Lost Gems of the Wabash River</vt:lpstr>
      <vt:lpstr>What can you do? </vt:lpstr>
      <vt:lpstr>Don’t Dump your fish tank in the River!</vt:lpstr>
      <vt:lpstr>Indiana Dams</vt:lpstr>
      <vt:lpstr>Basic Information About Dams</vt:lpstr>
      <vt:lpstr>Indiana Dams</vt:lpstr>
      <vt:lpstr>The Benefits of a Dam</vt:lpstr>
      <vt:lpstr>The Four Jewel Dams</vt:lpstr>
      <vt:lpstr>The Brookville Dam</vt:lpstr>
      <vt:lpstr>Geist Reservoir</vt:lpstr>
      <vt:lpstr>Grand Rapids Dam</vt:lpstr>
      <vt:lpstr>Lake Monroe Dam</vt:lpstr>
      <vt:lpstr>PowerPoint Presentation</vt:lpstr>
      <vt:lpstr>PowerPoint Presentation</vt:lpstr>
      <vt:lpstr>PowerPoint Presentation</vt:lpstr>
      <vt:lpstr>To be continued……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2015-05-11T13:39:54Z</dcterms:created>
  <dcterms:modified xsi:type="dcterms:W3CDTF">2015-05-18T17:32:57Z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TC034605359991</vt:lpwstr>
  </property>
</Properties>
</file>